
<file path=[Content_Types].xml><?xml version="1.0" encoding="utf-8"?>
<Types xmlns="http://schemas.openxmlformats.org/package/2006/content-types">
  <Override PartName="/ppt/notesSlides/notesSlide5.xml" ContentType="application/vnd.openxmlformats-officedocument.presentationml.notesSlide+xml"/>
  <Override PartName="/ppt/slideLayouts/slideLayout1.xml" ContentType="application/vnd.openxmlformats-officedocument.presentationml.slideLayout+xml"/>
  <Default Extension="png" ContentType="image/png"/>
  <Default Extension="rels" ContentType="application/vnd.openxmlformats-package.relationships+xml"/>
  <Default Extension="jpeg" ContentType="image/jpeg"/>
  <Default Extension="xml" ContentType="application/xml"/>
  <Override PartName="/ppt/slides/slide9.xml" ContentType="application/vnd.openxmlformats-officedocument.presentationml.slide+xml"/>
  <Override PartName="/ppt/notesSlides/notesSlide3.xml" ContentType="application/vnd.openxmlformats-officedocument.presentationml.notes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notesSlides/notesSlide1.xml" ContentType="application/vnd.openxmlformats-officedocument.presentationml.notesSlide+xml"/>
  <Override PartName="/ppt/notesSlides/notesSlide8.xml" ContentType="application/vnd.openxmlformats-officedocument.presentationml.notesSlide+xml"/>
  <Override PartName="/ppt/slideLayouts/slideLayout6.xml" ContentType="application/vnd.openxmlformats-officedocument.presentationml.slideLayout+xml"/>
  <Override PartName="/ppt/slides/slide5.xml" ContentType="application/vnd.openxmlformats-officedocument.presentationml.slide+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notesSlides/notesSlide6.xml" ContentType="application/vnd.openxmlformats-officedocument.presentationml.notesSlide+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Override PartName="/ppt/notesSlides/notesSlide4.xml" ContentType="application/vnd.openxmlformats-officedocument.presentationml.notes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notesSlides/notesSlide2.xml" ContentType="application/vnd.openxmlformats-officedocument.presentationml.notesSlide+xml"/>
  <Override PartName="/ppt/notesSlides/notesSlide9.xml" ContentType="application/vnd.openxmlformats-officedocument.presentationml.notesSlide+xml"/>
  <Override PartName="/ppt/slideLayouts/slideLayout7.xml" ContentType="application/vnd.openxmlformats-officedocument.presentationml.slideLayout+xml"/>
  <Override PartName="/ppt/slides/slide6.xml" ContentType="application/vnd.openxmlformats-officedocument.presentationml.slide+xml"/>
  <Override PartName="/ppt/notesMasters/notesMaster1.xml" ContentType="application/vnd.openxmlformats-officedocument.presentationml.notesMaster+xml"/>
  <Default Extension="gif" ContentType="image/gif"/>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notesSlides/notesSlide7.xml" ContentType="application/vnd.openxmlformats-officedocument.presentationml.notesSlide+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48" r:id="rId1"/>
  </p:sldMasterIdLst>
  <p:notesMasterIdLst>
    <p:notesMasterId r:id="rId11"/>
  </p:notes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showOutlineIcons="0">
    <p:restoredLeft sz="15620"/>
    <p:restoredTop sz="94660"/>
  </p:normalViewPr>
  <p:slideViewPr>
    <p:cSldViewPr>
      <p:cViewPr varScale="1">
        <p:scale>
          <a:sx n="100" d="100"/>
          <a:sy n="100" d="100"/>
        </p:scale>
        <p:origin x="-58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notesMaster" Target="notesMasters/notesMaster1.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544E824-6F73-4AFC-ACC0-549961507CB6}" type="datetimeFigureOut">
              <a:rPr lang="en-US" smtClean="0"/>
              <a:pPr/>
              <a:t>5/18/11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7654A98-3484-4D78-84C4-B428ABC00BC4}"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7654A98-3484-4D78-84C4-B428ABC00BC4}"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7654A98-3484-4D78-84C4-B428ABC00BC4}"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7654A98-3484-4D78-84C4-B428ABC00BC4}"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7654A98-3484-4D78-84C4-B428ABC00BC4}"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7654A98-3484-4D78-84C4-B428ABC00BC4}"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7654A98-3484-4D78-84C4-B428ABC00BC4}"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7654A98-3484-4D78-84C4-B428ABC00BC4}"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7654A98-3484-4D78-84C4-B428ABC00BC4}"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7654A98-3484-4D78-84C4-B428ABC00BC4}"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2201CDB-3BF0-4F02-8AAE-9C85CD73D3F7}" type="datetimeFigureOut">
              <a:rPr lang="en-US" smtClean="0"/>
              <a:pPr/>
              <a:t>5/18/11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03267B-8BAC-49A8-862E-301B42CEA7D1}" type="slidenum">
              <a:rPr lang="en-US" smtClean="0"/>
              <a:pPr/>
              <a:t>‹#›</a:t>
            </a:fld>
            <a:endParaRPr lang="en-US"/>
          </a:p>
        </p:txBody>
      </p:sp>
    </p:spTree>
  </p:cSld>
  <p:clrMapOvr>
    <a:masterClrMapping/>
  </p:clrMapOvr>
  <p:transition spd="med" advTm="5000">
    <p:fade/>
  </p:transition>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2201CDB-3BF0-4F02-8AAE-9C85CD73D3F7}" type="datetimeFigureOut">
              <a:rPr lang="en-US" smtClean="0"/>
              <a:pPr/>
              <a:t>5/18/11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03267B-8BAC-49A8-862E-301B42CEA7D1}" type="slidenum">
              <a:rPr lang="en-US" smtClean="0"/>
              <a:pPr/>
              <a:t>‹#›</a:t>
            </a:fld>
            <a:endParaRPr lang="en-US"/>
          </a:p>
        </p:txBody>
      </p:sp>
    </p:spTree>
  </p:cSld>
  <p:clrMapOvr>
    <a:masterClrMapping/>
  </p:clrMapOvr>
  <p:transition spd="med" advTm="5000">
    <p:fade/>
  </p:transition>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2201CDB-3BF0-4F02-8AAE-9C85CD73D3F7}" type="datetimeFigureOut">
              <a:rPr lang="en-US" smtClean="0"/>
              <a:pPr/>
              <a:t>5/18/11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03267B-8BAC-49A8-862E-301B42CEA7D1}" type="slidenum">
              <a:rPr lang="en-US" smtClean="0"/>
              <a:pPr/>
              <a:t>‹#›</a:t>
            </a:fld>
            <a:endParaRPr lang="en-US"/>
          </a:p>
        </p:txBody>
      </p:sp>
    </p:spTree>
  </p:cSld>
  <p:clrMapOvr>
    <a:masterClrMapping/>
  </p:clrMapOvr>
  <p:transition spd="med" advTm="5000">
    <p:fade/>
  </p:transition>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2201CDB-3BF0-4F02-8AAE-9C85CD73D3F7}" type="datetimeFigureOut">
              <a:rPr lang="en-US" smtClean="0"/>
              <a:pPr/>
              <a:t>5/18/11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03267B-8BAC-49A8-862E-301B42CEA7D1}" type="slidenum">
              <a:rPr lang="en-US" smtClean="0"/>
              <a:pPr/>
              <a:t>‹#›</a:t>
            </a:fld>
            <a:endParaRPr lang="en-US"/>
          </a:p>
        </p:txBody>
      </p:sp>
    </p:spTree>
  </p:cSld>
  <p:clrMapOvr>
    <a:masterClrMapping/>
  </p:clrMapOvr>
  <p:transition spd="med" advTm="5000">
    <p:fade/>
  </p:transition>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2201CDB-3BF0-4F02-8AAE-9C85CD73D3F7}" type="datetimeFigureOut">
              <a:rPr lang="en-US" smtClean="0"/>
              <a:pPr/>
              <a:t>5/18/11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03267B-8BAC-49A8-862E-301B42CEA7D1}" type="slidenum">
              <a:rPr lang="en-US" smtClean="0"/>
              <a:pPr/>
              <a:t>‹#›</a:t>
            </a:fld>
            <a:endParaRPr lang="en-US"/>
          </a:p>
        </p:txBody>
      </p:sp>
    </p:spTree>
  </p:cSld>
  <p:clrMapOvr>
    <a:masterClrMapping/>
  </p:clrMapOvr>
  <p:transition spd="med" advTm="5000">
    <p:fade/>
  </p:transition>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2201CDB-3BF0-4F02-8AAE-9C85CD73D3F7}" type="datetimeFigureOut">
              <a:rPr lang="en-US" smtClean="0"/>
              <a:pPr/>
              <a:t>5/18/11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03267B-8BAC-49A8-862E-301B42CEA7D1}" type="slidenum">
              <a:rPr lang="en-US" smtClean="0"/>
              <a:pPr/>
              <a:t>‹#›</a:t>
            </a:fld>
            <a:endParaRPr lang="en-US"/>
          </a:p>
        </p:txBody>
      </p:sp>
    </p:spTree>
  </p:cSld>
  <p:clrMapOvr>
    <a:masterClrMapping/>
  </p:clrMapOvr>
  <p:transition spd="med" advTm="5000">
    <p:fade/>
  </p:transition>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2201CDB-3BF0-4F02-8AAE-9C85CD73D3F7}" type="datetimeFigureOut">
              <a:rPr lang="en-US" smtClean="0"/>
              <a:pPr/>
              <a:t>5/18/11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103267B-8BAC-49A8-862E-301B42CEA7D1}" type="slidenum">
              <a:rPr lang="en-US" smtClean="0"/>
              <a:pPr/>
              <a:t>‹#›</a:t>
            </a:fld>
            <a:endParaRPr lang="en-US"/>
          </a:p>
        </p:txBody>
      </p:sp>
    </p:spTree>
  </p:cSld>
  <p:clrMapOvr>
    <a:masterClrMapping/>
  </p:clrMapOvr>
  <p:transition spd="med" advTm="5000">
    <p:fade/>
  </p:transition>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2201CDB-3BF0-4F02-8AAE-9C85CD73D3F7}" type="datetimeFigureOut">
              <a:rPr lang="en-US" smtClean="0"/>
              <a:pPr/>
              <a:t>5/18/11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103267B-8BAC-49A8-862E-301B42CEA7D1}" type="slidenum">
              <a:rPr lang="en-US" smtClean="0"/>
              <a:pPr/>
              <a:t>‹#›</a:t>
            </a:fld>
            <a:endParaRPr lang="en-US"/>
          </a:p>
        </p:txBody>
      </p:sp>
    </p:spTree>
  </p:cSld>
  <p:clrMapOvr>
    <a:masterClrMapping/>
  </p:clrMapOvr>
  <p:transition spd="med" advTm="5000">
    <p:fade/>
  </p:transition>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201CDB-3BF0-4F02-8AAE-9C85CD73D3F7}" type="datetimeFigureOut">
              <a:rPr lang="en-US" smtClean="0"/>
              <a:pPr/>
              <a:t>5/18/11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103267B-8BAC-49A8-862E-301B42CEA7D1}" type="slidenum">
              <a:rPr lang="en-US" smtClean="0"/>
              <a:pPr/>
              <a:t>‹#›</a:t>
            </a:fld>
            <a:endParaRPr lang="en-US"/>
          </a:p>
        </p:txBody>
      </p:sp>
    </p:spTree>
  </p:cSld>
  <p:clrMapOvr>
    <a:masterClrMapping/>
  </p:clrMapOvr>
  <p:transition spd="med" advTm="5000">
    <p:fade/>
  </p:transition>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201CDB-3BF0-4F02-8AAE-9C85CD73D3F7}" type="datetimeFigureOut">
              <a:rPr lang="en-US" smtClean="0"/>
              <a:pPr/>
              <a:t>5/18/11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03267B-8BAC-49A8-862E-301B42CEA7D1}" type="slidenum">
              <a:rPr lang="en-US" smtClean="0"/>
              <a:pPr/>
              <a:t>‹#›</a:t>
            </a:fld>
            <a:endParaRPr lang="en-US"/>
          </a:p>
        </p:txBody>
      </p:sp>
    </p:spTree>
  </p:cSld>
  <p:clrMapOvr>
    <a:masterClrMapping/>
  </p:clrMapOvr>
  <p:transition spd="med" advTm="5000">
    <p:fade/>
  </p:transition>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201CDB-3BF0-4F02-8AAE-9C85CD73D3F7}" type="datetimeFigureOut">
              <a:rPr lang="en-US" smtClean="0"/>
              <a:pPr/>
              <a:t>5/18/11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03267B-8BAC-49A8-862E-301B42CEA7D1}" type="slidenum">
              <a:rPr lang="en-US" smtClean="0"/>
              <a:pPr/>
              <a:t>‹#›</a:t>
            </a:fld>
            <a:endParaRPr lang="en-US"/>
          </a:p>
        </p:txBody>
      </p:sp>
    </p:spTree>
  </p:cSld>
  <p:clrMapOvr>
    <a:masterClrMapping/>
  </p:clrMapOvr>
  <p:transition spd="med" advTm="5000">
    <p:fade/>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2201CDB-3BF0-4F02-8AAE-9C85CD73D3F7}" type="datetimeFigureOut">
              <a:rPr lang="en-US" smtClean="0"/>
              <a:pPr/>
              <a:t>5/18/11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03267B-8BAC-49A8-862E-301B42CEA7D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advTm="5000">
    <p:fade/>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2.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4.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5.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4" Type="http://schemas.openxmlformats.org/officeDocument/2006/relationships/image" Target="../media/image8.jpeg"/><Relationship Id="rId5" Type="http://schemas.openxmlformats.org/officeDocument/2006/relationships/image" Target="../media/image9.jpe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0.gi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1.gif"/></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descr="photos_view"/>
          <p:cNvPicPr>
            <a:picLocks noChangeAspect="1" noChangeArrowheads="1"/>
          </p:cNvPicPr>
          <p:nvPr/>
        </p:nvPicPr>
        <p:blipFill>
          <a:blip r:embed="rId3" cstate="print"/>
          <a:srcRect/>
          <a:stretch>
            <a:fillRect/>
          </a:stretch>
        </p:blipFill>
        <p:spPr>
          <a:xfrm>
            <a:off x="0" y="0"/>
            <a:ext cx="9144000" cy="6838950"/>
          </a:xfrm>
          <a:prstGeom prst="rect">
            <a:avLst/>
          </a:prstGeom>
          <a:noFill/>
          <a:ln/>
        </p:spPr>
      </p:pic>
      <p:sp>
        <p:nvSpPr>
          <p:cNvPr id="2" name="Title 1"/>
          <p:cNvSpPr>
            <a:spLocks noGrp="1"/>
          </p:cNvSpPr>
          <p:nvPr>
            <p:ph type="ctrTitle"/>
          </p:nvPr>
        </p:nvSpPr>
        <p:spPr>
          <a:xfrm>
            <a:off x="0" y="0"/>
            <a:ext cx="7772400" cy="1470025"/>
          </a:xfrm>
        </p:spPr>
        <p:txBody>
          <a:bodyPr>
            <a:normAutofit/>
          </a:bodyPr>
          <a:lstStyle/>
          <a:p>
            <a:r>
              <a:rPr lang="en-US" sz="6600" b="1" dirty="0" smtClean="0">
                <a:effectLst>
                  <a:outerShdw blurRad="38100" dist="38100" dir="2700000" algn="tl">
                    <a:srgbClr val="000000">
                      <a:alpha val="43137"/>
                    </a:srgbClr>
                  </a:outerShdw>
                </a:effectLst>
              </a:rPr>
              <a:t>I HAVE A DREAM</a:t>
            </a:r>
            <a:endParaRPr lang="en-US" sz="6600" b="1" dirty="0">
              <a:effectLst>
                <a:outerShdw blurRad="38100" dist="38100" dir="2700000" algn="tl">
                  <a:srgbClr val="000000">
                    <a:alpha val="43137"/>
                  </a:srgbClr>
                </a:outerShdw>
              </a:effectLst>
            </a:endParaRPr>
          </a:p>
        </p:txBody>
      </p:sp>
      <p:sp>
        <p:nvSpPr>
          <p:cNvPr id="3" name="Subtitle 2"/>
          <p:cNvSpPr>
            <a:spLocks noGrp="1"/>
          </p:cNvSpPr>
          <p:nvPr>
            <p:ph type="subTitle" idx="1"/>
          </p:nvPr>
        </p:nvSpPr>
        <p:spPr>
          <a:xfrm>
            <a:off x="7391400" y="457200"/>
            <a:ext cx="1524000" cy="914400"/>
          </a:xfrm>
        </p:spPr>
        <p:txBody>
          <a:bodyPr>
            <a:normAutofit/>
          </a:bodyPr>
          <a:lstStyle/>
          <a:p>
            <a:r>
              <a:rPr lang="en-US" sz="2000" b="1" dirty="0" smtClean="0">
                <a:solidFill>
                  <a:schemeClr val="tx1"/>
                </a:solidFill>
              </a:rPr>
              <a:t>August 28, 1963</a:t>
            </a:r>
            <a:endParaRPr lang="en-US" sz="2000" b="1" dirty="0">
              <a:solidFill>
                <a:schemeClr val="tx1"/>
              </a:solidFill>
            </a:endParaRPr>
          </a:p>
        </p:txBody>
      </p:sp>
      <p:sp>
        <p:nvSpPr>
          <p:cNvPr id="5" name="TextBox 4"/>
          <p:cNvSpPr txBox="1"/>
          <p:nvPr/>
        </p:nvSpPr>
        <p:spPr>
          <a:xfrm>
            <a:off x="3810000" y="1143000"/>
            <a:ext cx="3200400" cy="369332"/>
          </a:xfrm>
          <a:prstGeom prst="rect">
            <a:avLst/>
          </a:prstGeom>
          <a:noFill/>
        </p:spPr>
        <p:txBody>
          <a:bodyPr wrap="square" rtlCol="0">
            <a:spAutoFit/>
          </a:bodyPr>
          <a:lstStyle/>
          <a:p>
            <a:r>
              <a:rPr lang="en-US" b="1" dirty="0" smtClean="0"/>
              <a:t>Drew </a:t>
            </a:r>
            <a:r>
              <a:rPr lang="en-US" b="1" dirty="0" err="1" smtClean="0"/>
              <a:t>Glaeser</a:t>
            </a:r>
            <a:r>
              <a:rPr lang="en-US" b="1" dirty="0" smtClean="0"/>
              <a:t> and </a:t>
            </a:r>
            <a:r>
              <a:rPr lang="en-US" b="1" dirty="0" err="1" smtClean="0"/>
              <a:t>Hawoon</a:t>
            </a:r>
            <a:r>
              <a:rPr lang="en-US" b="1" dirty="0" smtClean="0"/>
              <a:t> Han</a:t>
            </a:r>
            <a:endParaRPr lang="en-US" b="1" dirty="0"/>
          </a:p>
        </p:txBody>
      </p:sp>
    </p:spTree>
  </p:cSld>
  <p:clrMapOvr>
    <a:masterClrMapping/>
  </p:clrMapOvr>
  <p:transition spd="med" advTm="5000">
    <p:fade/>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4" descr="EmancipationProclamationDec.jpg"/>
          <p:cNvPicPr>
            <a:picLocks noChangeAspect="1"/>
          </p:cNvPicPr>
          <p:nvPr/>
        </p:nvPicPr>
        <p:blipFill>
          <a:blip r:embed="rId3">
            <a:alphaModFix amt="77000"/>
          </a:blip>
          <a:stretch>
            <a:fillRect/>
          </a:stretch>
        </p:blipFill>
        <p:spPr>
          <a:xfrm>
            <a:off x="1910686" y="0"/>
            <a:ext cx="5322627" cy="6858000"/>
          </a:xfrm>
          <a:prstGeom prst="rect">
            <a:avLst/>
          </a:prstGeom>
        </p:spPr>
      </p:pic>
      <p:sp>
        <p:nvSpPr>
          <p:cNvPr id="2" name="Title 1"/>
          <p:cNvSpPr>
            <a:spLocks noGrp="1"/>
          </p:cNvSpPr>
          <p:nvPr>
            <p:ph type="title"/>
          </p:nvPr>
        </p:nvSpPr>
        <p:spPr/>
        <p:txBody>
          <a:bodyPr>
            <a:normAutofit fontScale="90000"/>
          </a:bodyPr>
          <a:lstStyle/>
          <a:p>
            <a:r>
              <a:rPr lang="en-US" sz="3111" dirty="0" smtClean="0">
                <a:latin typeface="Cambria"/>
                <a:cs typeface="Cambria"/>
              </a:rPr>
              <a:t>Section 1 </a:t>
            </a:r>
            <a:r>
              <a:rPr lang="en-US" dirty="0" smtClean="0">
                <a:latin typeface="Cambria"/>
                <a:cs typeface="Cambria"/>
              </a:rPr>
              <a:t/>
            </a:r>
            <a:br>
              <a:rPr lang="en-US" dirty="0" smtClean="0">
                <a:latin typeface="Cambria"/>
                <a:cs typeface="Cambria"/>
              </a:rPr>
            </a:br>
            <a:r>
              <a:rPr lang="en-US" dirty="0" smtClean="0">
                <a:latin typeface="Cambria"/>
                <a:cs typeface="Cambria"/>
              </a:rPr>
              <a:t>Emancipation Proclamation </a:t>
            </a:r>
            <a:endParaRPr lang="en-US" dirty="0">
              <a:latin typeface="Cambria"/>
              <a:cs typeface="Cambria"/>
            </a:endParaRPr>
          </a:p>
        </p:txBody>
      </p:sp>
      <p:sp>
        <p:nvSpPr>
          <p:cNvPr id="3" name="Content Placeholder 2"/>
          <p:cNvSpPr>
            <a:spLocks noGrp="1"/>
          </p:cNvSpPr>
          <p:nvPr>
            <p:ph idx="1"/>
          </p:nvPr>
        </p:nvSpPr>
        <p:spPr/>
        <p:txBody>
          <a:bodyPr/>
          <a:lstStyle/>
          <a:p>
            <a:pPr>
              <a:buNone/>
            </a:pPr>
            <a:r>
              <a:rPr lang="en-US" dirty="0" smtClean="0">
                <a:latin typeface="Cambria"/>
                <a:cs typeface="Cambria"/>
              </a:rPr>
              <a:t>	Abraham Lincoln signed the Emancipation Proclamation, which promised freedom to Negroes.  One hundred years later, Negroes are still not free because they are faced by harsh discrimination and segregation. </a:t>
            </a:r>
            <a:endParaRPr lang="en-US" dirty="0">
              <a:latin typeface="Cambria"/>
              <a:cs typeface="Cambria"/>
            </a:endParaRPr>
          </a:p>
        </p:txBody>
      </p:sp>
    </p:spTree>
  </p:cSld>
  <p:clrMapOvr>
    <a:masterClrMapping/>
  </p:clrMapOvr>
  <p:transition spd="med" advTm="5000">
    <p:fade/>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6" name="Picture 5" descr="constitution.jpg"/>
          <p:cNvPicPr>
            <a:picLocks noChangeAspect="1"/>
          </p:cNvPicPr>
          <p:nvPr/>
        </p:nvPicPr>
        <p:blipFill>
          <a:blip r:embed="rId3">
            <a:alphaModFix amt="74000"/>
          </a:blip>
          <a:stretch>
            <a:fillRect/>
          </a:stretch>
        </p:blipFill>
        <p:spPr>
          <a:xfrm>
            <a:off x="1905000" y="0"/>
            <a:ext cx="5257800" cy="6930998"/>
          </a:xfrm>
          <a:prstGeom prst="rect">
            <a:avLst/>
          </a:prstGeom>
        </p:spPr>
      </p:pic>
      <p:sp>
        <p:nvSpPr>
          <p:cNvPr id="2" name="Title 1"/>
          <p:cNvSpPr>
            <a:spLocks noGrp="1"/>
          </p:cNvSpPr>
          <p:nvPr>
            <p:ph type="title"/>
          </p:nvPr>
        </p:nvSpPr>
        <p:spPr/>
        <p:txBody>
          <a:bodyPr>
            <a:normAutofit fontScale="90000"/>
          </a:bodyPr>
          <a:lstStyle/>
          <a:p>
            <a:r>
              <a:rPr lang="en-US" sz="3111" dirty="0" smtClean="0">
                <a:latin typeface="Cambria"/>
                <a:cs typeface="Cambria"/>
              </a:rPr>
              <a:t>Section 2</a:t>
            </a:r>
            <a:r>
              <a:rPr lang="en-US" dirty="0" smtClean="0">
                <a:latin typeface="Cambria"/>
                <a:cs typeface="Cambria"/>
              </a:rPr>
              <a:t/>
            </a:r>
            <a:br>
              <a:rPr lang="en-US" dirty="0" smtClean="0">
                <a:latin typeface="Cambria"/>
                <a:cs typeface="Cambria"/>
              </a:rPr>
            </a:br>
            <a:r>
              <a:rPr lang="en-US" dirty="0" smtClean="0">
                <a:latin typeface="Cambria"/>
                <a:cs typeface="Cambria"/>
              </a:rPr>
              <a:t>Unalienable Rights</a:t>
            </a:r>
            <a:endParaRPr lang="en-US" dirty="0">
              <a:latin typeface="Cambria"/>
              <a:cs typeface="Cambria"/>
            </a:endParaRPr>
          </a:p>
        </p:txBody>
      </p:sp>
      <p:sp>
        <p:nvSpPr>
          <p:cNvPr id="3" name="Content Placeholder 2"/>
          <p:cNvSpPr>
            <a:spLocks noGrp="1"/>
          </p:cNvSpPr>
          <p:nvPr>
            <p:ph idx="1"/>
          </p:nvPr>
        </p:nvSpPr>
        <p:spPr/>
        <p:txBody>
          <a:bodyPr/>
          <a:lstStyle/>
          <a:p>
            <a:pPr>
              <a:buNone/>
            </a:pPr>
            <a:r>
              <a:rPr lang="en-US" dirty="0" smtClean="0">
                <a:latin typeface="Cambria"/>
                <a:cs typeface="Cambria"/>
              </a:rPr>
              <a:t>	The Constitution and the Declaration of Independence guaranteed all men the unalienable rights to life, liberty, and the pursuit of happiness. America has not kept their promise and have given Negroes a bad check, but the back of justice is not bankrupt.  </a:t>
            </a:r>
            <a:endParaRPr lang="en-US" dirty="0">
              <a:latin typeface="Cambria"/>
              <a:cs typeface="Cambria"/>
            </a:endParaRPr>
          </a:p>
        </p:txBody>
      </p:sp>
    </p:spTree>
  </p:cSld>
  <p:clrMapOvr>
    <a:masterClrMapping/>
  </p:clrMapOvr>
  <p:transition spd="med" advTm="5000">
    <p:fade/>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6" name="Picture 5" descr="scale.jpg"/>
          <p:cNvPicPr>
            <a:picLocks noChangeAspect="1"/>
          </p:cNvPicPr>
          <p:nvPr/>
        </p:nvPicPr>
        <p:blipFill>
          <a:blip r:embed="rId3">
            <a:alphaModFix amt="61000"/>
          </a:blip>
          <a:stretch>
            <a:fillRect/>
          </a:stretch>
        </p:blipFill>
        <p:spPr>
          <a:xfrm>
            <a:off x="533400" y="914400"/>
            <a:ext cx="8293026" cy="5604272"/>
          </a:xfrm>
          <a:prstGeom prst="rect">
            <a:avLst/>
          </a:prstGeom>
        </p:spPr>
      </p:pic>
      <p:sp>
        <p:nvSpPr>
          <p:cNvPr id="2" name="Title 1"/>
          <p:cNvSpPr>
            <a:spLocks noGrp="1"/>
          </p:cNvSpPr>
          <p:nvPr>
            <p:ph type="title"/>
          </p:nvPr>
        </p:nvSpPr>
        <p:spPr/>
        <p:txBody>
          <a:bodyPr>
            <a:normAutofit fontScale="90000"/>
          </a:bodyPr>
          <a:lstStyle/>
          <a:p>
            <a:r>
              <a:rPr lang="en-US" sz="3111" dirty="0" smtClean="0">
                <a:latin typeface="Cambria"/>
                <a:cs typeface="Cambria"/>
              </a:rPr>
              <a:t>Section 3</a:t>
            </a:r>
            <a:r>
              <a:rPr lang="en-US" dirty="0" smtClean="0">
                <a:latin typeface="Cambria"/>
                <a:cs typeface="Cambria"/>
              </a:rPr>
              <a:t/>
            </a:r>
            <a:br>
              <a:rPr lang="en-US" dirty="0" smtClean="0">
                <a:latin typeface="Cambria"/>
                <a:cs typeface="Cambria"/>
              </a:rPr>
            </a:br>
            <a:r>
              <a:rPr lang="en-US" dirty="0" smtClean="0">
                <a:latin typeface="Cambria"/>
                <a:cs typeface="Cambria"/>
              </a:rPr>
              <a:t>Racial Justice</a:t>
            </a:r>
            <a:endParaRPr lang="en-US" dirty="0">
              <a:latin typeface="Cambria"/>
              <a:cs typeface="Cambria"/>
            </a:endParaRPr>
          </a:p>
        </p:txBody>
      </p:sp>
      <p:sp>
        <p:nvSpPr>
          <p:cNvPr id="3" name="Content Placeholder 2"/>
          <p:cNvSpPr>
            <a:spLocks noGrp="1"/>
          </p:cNvSpPr>
          <p:nvPr>
            <p:ph idx="1"/>
          </p:nvPr>
        </p:nvSpPr>
        <p:spPr/>
        <p:txBody>
          <a:bodyPr/>
          <a:lstStyle/>
          <a:p>
            <a:pPr>
              <a:buNone/>
            </a:pPr>
            <a:r>
              <a:rPr lang="en-US" dirty="0" smtClean="0">
                <a:latin typeface="Cambria"/>
                <a:cs typeface="Cambria"/>
              </a:rPr>
              <a:t>	Now is the time to rise out of segregation and work towards racial justice. Now is the time to give opportunities to all God’s children to the solid rock of brotherhood.</a:t>
            </a:r>
            <a:endParaRPr lang="en-US" dirty="0">
              <a:latin typeface="Cambria"/>
              <a:cs typeface="Cambria"/>
            </a:endParaRPr>
          </a:p>
        </p:txBody>
      </p:sp>
    </p:spTree>
  </p:cSld>
  <p:clrMapOvr>
    <a:masterClrMapping/>
  </p:clrMapOvr>
  <p:transition spd="med" advTm="5000">
    <p:fade/>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6" name="Picture 5" descr="gandhi2.jpg"/>
          <p:cNvPicPr>
            <a:picLocks noChangeAspect="1"/>
          </p:cNvPicPr>
          <p:nvPr/>
        </p:nvPicPr>
        <p:blipFill>
          <a:blip r:embed="rId3">
            <a:alphaModFix amt="66000"/>
          </a:blip>
          <a:stretch>
            <a:fillRect/>
          </a:stretch>
        </p:blipFill>
        <p:spPr>
          <a:xfrm>
            <a:off x="1752600" y="-1"/>
            <a:ext cx="5562600" cy="6867407"/>
          </a:xfrm>
          <a:prstGeom prst="rect">
            <a:avLst/>
          </a:prstGeom>
        </p:spPr>
      </p:pic>
      <p:sp>
        <p:nvSpPr>
          <p:cNvPr id="2" name="Title 1"/>
          <p:cNvSpPr>
            <a:spLocks noGrp="1"/>
          </p:cNvSpPr>
          <p:nvPr>
            <p:ph type="title"/>
          </p:nvPr>
        </p:nvSpPr>
        <p:spPr/>
        <p:txBody>
          <a:bodyPr>
            <a:normAutofit fontScale="90000"/>
          </a:bodyPr>
          <a:lstStyle/>
          <a:p>
            <a:r>
              <a:rPr lang="en-US" sz="3111" dirty="0" smtClean="0">
                <a:latin typeface="Cambria"/>
                <a:cs typeface="Cambria"/>
              </a:rPr>
              <a:t>Section 4</a:t>
            </a:r>
            <a:r>
              <a:rPr lang="en-US" dirty="0" smtClean="0">
                <a:latin typeface="Cambria"/>
                <a:cs typeface="Cambria"/>
              </a:rPr>
              <a:t/>
            </a:r>
            <a:br>
              <a:rPr lang="en-US" dirty="0" smtClean="0">
                <a:latin typeface="Cambria"/>
                <a:cs typeface="Cambria"/>
              </a:rPr>
            </a:br>
            <a:r>
              <a:rPr lang="en-US" dirty="0" smtClean="0">
                <a:latin typeface="Cambria"/>
                <a:cs typeface="Cambria"/>
              </a:rPr>
              <a:t>No Violence</a:t>
            </a:r>
            <a:endParaRPr lang="en-US" dirty="0">
              <a:latin typeface="Cambria"/>
              <a:cs typeface="Cambria"/>
            </a:endParaRPr>
          </a:p>
        </p:txBody>
      </p:sp>
      <p:sp>
        <p:nvSpPr>
          <p:cNvPr id="3" name="Content Placeholder 2"/>
          <p:cNvSpPr>
            <a:spLocks noGrp="1"/>
          </p:cNvSpPr>
          <p:nvPr>
            <p:ph idx="1"/>
          </p:nvPr>
        </p:nvSpPr>
        <p:spPr/>
        <p:txBody>
          <a:bodyPr/>
          <a:lstStyle/>
          <a:p>
            <a:pPr>
              <a:buNone/>
            </a:pPr>
            <a:r>
              <a:rPr lang="en-US" dirty="0" smtClean="0">
                <a:latin typeface="Cambria"/>
                <a:cs typeface="Cambria"/>
              </a:rPr>
              <a:t>	African Americans must gain our rightful place through nonviolence and rise above physical force and instead use soul force to accomplish our goals. </a:t>
            </a:r>
            <a:endParaRPr lang="en-US" dirty="0">
              <a:latin typeface="Cambria"/>
              <a:cs typeface="Cambria"/>
            </a:endParaRPr>
          </a:p>
        </p:txBody>
      </p:sp>
    </p:spTree>
  </p:cSld>
  <p:clrMapOvr>
    <a:masterClrMapping/>
  </p:clrMapOvr>
  <p:transition spd="med" advTm="5000">
    <p:fade/>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111" dirty="0" smtClean="0">
                <a:latin typeface="Cambria"/>
                <a:cs typeface="Cambria"/>
              </a:rPr>
              <a:t>Section 5</a:t>
            </a:r>
            <a:r>
              <a:rPr lang="en-US" dirty="0" smtClean="0">
                <a:latin typeface="Cambria"/>
                <a:cs typeface="Cambria"/>
              </a:rPr>
              <a:t/>
            </a:r>
            <a:br>
              <a:rPr lang="en-US" dirty="0" smtClean="0">
                <a:latin typeface="Cambria"/>
                <a:cs typeface="Cambria"/>
              </a:rPr>
            </a:br>
            <a:r>
              <a:rPr lang="en-US" dirty="0" smtClean="0">
                <a:latin typeface="Cambria"/>
                <a:cs typeface="Cambria"/>
              </a:rPr>
              <a:t>Work with Whites</a:t>
            </a:r>
            <a:endParaRPr lang="en-US" dirty="0">
              <a:latin typeface="Cambria"/>
              <a:cs typeface="Cambria"/>
            </a:endParaRPr>
          </a:p>
        </p:txBody>
      </p:sp>
      <p:sp>
        <p:nvSpPr>
          <p:cNvPr id="3" name="Content Placeholder 2"/>
          <p:cNvSpPr>
            <a:spLocks noGrp="1"/>
          </p:cNvSpPr>
          <p:nvPr>
            <p:ph idx="1"/>
          </p:nvPr>
        </p:nvSpPr>
        <p:spPr/>
        <p:txBody>
          <a:bodyPr/>
          <a:lstStyle/>
          <a:p>
            <a:pPr>
              <a:buNone/>
            </a:pPr>
            <a:r>
              <a:rPr lang="en-US" dirty="0" smtClean="0">
                <a:latin typeface="Cambria"/>
                <a:cs typeface="Cambria"/>
              </a:rPr>
              <a:t>	African Americans have to work with whites, not against them in order to work towards freedom. Our destiny is tied up, we cannot walk alone.</a:t>
            </a:r>
            <a:endParaRPr lang="en-US" dirty="0">
              <a:latin typeface="Cambria"/>
              <a:cs typeface="Cambria"/>
            </a:endParaRPr>
          </a:p>
        </p:txBody>
      </p:sp>
      <p:pic>
        <p:nvPicPr>
          <p:cNvPr id="7" name="Picture 6" descr="interracial_hands.jpg"/>
          <p:cNvPicPr>
            <a:picLocks noChangeAspect="1"/>
          </p:cNvPicPr>
          <p:nvPr/>
        </p:nvPicPr>
        <p:blipFill>
          <a:blip r:embed="rId3">
            <a:alphaModFix/>
          </a:blip>
          <a:stretch>
            <a:fillRect/>
          </a:stretch>
        </p:blipFill>
        <p:spPr>
          <a:xfrm>
            <a:off x="2362200" y="3622357"/>
            <a:ext cx="4648200" cy="3235643"/>
          </a:xfrm>
          <a:prstGeom prst="rect">
            <a:avLst/>
          </a:prstGeom>
        </p:spPr>
      </p:pic>
    </p:spTree>
  </p:cSld>
  <p:clrMapOvr>
    <a:masterClrMapping/>
  </p:clrMapOvr>
  <p:transition spd="med" advTm="5000">
    <p:fade/>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111" dirty="0" smtClean="0">
                <a:latin typeface="Cambria"/>
                <a:cs typeface="Cambria"/>
              </a:rPr>
              <a:t>Section 6</a:t>
            </a:r>
            <a:r>
              <a:rPr lang="en-US" dirty="0" smtClean="0">
                <a:latin typeface="Cambria"/>
                <a:cs typeface="Cambria"/>
              </a:rPr>
              <a:t/>
            </a:r>
            <a:br>
              <a:rPr lang="en-US" dirty="0" smtClean="0">
                <a:latin typeface="Cambria"/>
                <a:cs typeface="Cambria"/>
              </a:rPr>
            </a:br>
            <a:r>
              <a:rPr lang="en-US" dirty="0" smtClean="0">
                <a:latin typeface="Cambria"/>
                <a:cs typeface="Cambria"/>
              </a:rPr>
              <a:t>No Settling for Equality</a:t>
            </a:r>
            <a:endParaRPr lang="en-US" dirty="0">
              <a:latin typeface="Cambria"/>
              <a:cs typeface="Cambria"/>
            </a:endParaRPr>
          </a:p>
        </p:txBody>
      </p:sp>
      <p:sp>
        <p:nvSpPr>
          <p:cNvPr id="3" name="Content Placeholder 2"/>
          <p:cNvSpPr>
            <a:spLocks noGrp="1"/>
          </p:cNvSpPr>
          <p:nvPr>
            <p:ph idx="1"/>
          </p:nvPr>
        </p:nvSpPr>
        <p:spPr/>
        <p:txBody>
          <a:bodyPr/>
          <a:lstStyle/>
          <a:p>
            <a:pPr>
              <a:buNone/>
            </a:pPr>
            <a:r>
              <a:rPr lang="en-US" dirty="0" smtClean="0">
                <a:latin typeface="Cambria"/>
                <a:cs typeface="Cambria"/>
              </a:rPr>
              <a:t>	African Americans will not be satisfied with anything until we reach total equality and freedom, including the right to vote.</a:t>
            </a:r>
            <a:endParaRPr lang="en-US" dirty="0">
              <a:latin typeface="Cambria"/>
              <a:cs typeface="Cambria"/>
            </a:endParaRPr>
          </a:p>
        </p:txBody>
      </p:sp>
      <p:pic>
        <p:nvPicPr>
          <p:cNvPr id="5" name="Picture 4" descr="images.jpg"/>
          <p:cNvPicPr>
            <a:picLocks noChangeAspect="1"/>
          </p:cNvPicPr>
          <p:nvPr/>
        </p:nvPicPr>
        <p:blipFill>
          <a:blip r:embed="rId3"/>
          <a:stretch>
            <a:fillRect/>
          </a:stretch>
        </p:blipFill>
        <p:spPr>
          <a:xfrm>
            <a:off x="5791200" y="3276600"/>
            <a:ext cx="2032000" cy="3048000"/>
          </a:xfrm>
          <a:prstGeom prst="rect">
            <a:avLst/>
          </a:prstGeom>
        </p:spPr>
      </p:pic>
      <p:pic>
        <p:nvPicPr>
          <p:cNvPr id="6" name="Picture 5" descr="Equal_Sign.jpg"/>
          <p:cNvPicPr>
            <a:picLocks noChangeAspect="1"/>
          </p:cNvPicPr>
          <p:nvPr/>
        </p:nvPicPr>
        <p:blipFill>
          <a:blip r:embed="rId4"/>
          <a:stretch>
            <a:fillRect/>
          </a:stretch>
        </p:blipFill>
        <p:spPr>
          <a:xfrm>
            <a:off x="3505200" y="4267200"/>
            <a:ext cx="2057400" cy="1707642"/>
          </a:xfrm>
          <a:prstGeom prst="rect">
            <a:avLst/>
          </a:prstGeom>
        </p:spPr>
      </p:pic>
      <p:pic>
        <p:nvPicPr>
          <p:cNvPr id="7" name="Picture 6" descr="images-1.jpg"/>
          <p:cNvPicPr>
            <a:picLocks noChangeAspect="1"/>
          </p:cNvPicPr>
          <p:nvPr/>
        </p:nvPicPr>
        <p:blipFill>
          <a:blip r:embed="rId5"/>
          <a:stretch>
            <a:fillRect/>
          </a:stretch>
        </p:blipFill>
        <p:spPr>
          <a:xfrm>
            <a:off x="1524000" y="3200400"/>
            <a:ext cx="1664304" cy="3276600"/>
          </a:xfrm>
          <a:prstGeom prst="rect">
            <a:avLst/>
          </a:prstGeom>
        </p:spPr>
      </p:pic>
    </p:spTree>
  </p:cSld>
  <p:clrMapOvr>
    <a:masterClrMapping/>
  </p:clrMapOvr>
  <p:transition spd="med" advTm="5000">
    <p:fade/>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4" descr="jb_jazz_seeger_2_e.gif"/>
          <p:cNvPicPr>
            <a:picLocks noChangeAspect="1"/>
          </p:cNvPicPr>
          <p:nvPr/>
        </p:nvPicPr>
        <p:blipFill>
          <a:blip r:embed="rId3"/>
          <a:stretch>
            <a:fillRect/>
          </a:stretch>
        </p:blipFill>
        <p:spPr>
          <a:xfrm>
            <a:off x="1957387" y="0"/>
            <a:ext cx="5229225" cy="6858000"/>
          </a:xfrm>
          <a:prstGeom prst="rect">
            <a:avLst/>
          </a:prstGeom>
        </p:spPr>
      </p:pic>
      <p:sp>
        <p:nvSpPr>
          <p:cNvPr id="2" name="Title 1"/>
          <p:cNvSpPr>
            <a:spLocks noGrp="1"/>
          </p:cNvSpPr>
          <p:nvPr>
            <p:ph type="title"/>
          </p:nvPr>
        </p:nvSpPr>
        <p:spPr/>
        <p:txBody>
          <a:bodyPr>
            <a:normAutofit/>
          </a:bodyPr>
          <a:lstStyle/>
          <a:p>
            <a:r>
              <a:rPr lang="en-US" sz="2800" dirty="0" smtClean="0">
                <a:latin typeface="Cambria"/>
                <a:cs typeface="Cambria"/>
              </a:rPr>
              <a:t>Section 7</a:t>
            </a:r>
            <a:br>
              <a:rPr lang="en-US" sz="2800" dirty="0" smtClean="0">
                <a:latin typeface="Cambria"/>
                <a:cs typeface="Cambria"/>
              </a:rPr>
            </a:br>
            <a:r>
              <a:rPr lang="en-US" sz="4000" dirty="0" smtClean="0">
                <a:latin typeface="Cambria"/>
                <a:cs typeface="Cambria"/>
              </a:rPr>
              <a:t>Unite in Brotherhood</a:t>
            </a:r>
            <a:endParaRPr lang="en-US" sz="4000" dirty="0">
              <a:latin typeface="Cambria"/>
              <a:cs typeface="Cambria"/>
            </a:endParaRPr>
          </a:p>
        </p:txBody>
      </p:sp>
      <p:sp>
        <p:nvSpPr>
          <p:cNvPr id="3" name="Content Placeholder 2"/>
          <p:cNvSpPr>
            <a:spLocks noGrp="1"/>
          </p:cNvSpPr>
          <p:nvPr>
            <p:ph idx="1"/>
          </p:nvPr>
        </p:nvSpPr>
        <p:spPr/>
        <p:txBody>
          <a:bodyPr/>
          <a:lstStyle/>
          <a:p>
            <a:pPr>
              <a:buNone/>
            </a:pPr>
            <a:r>
              <a:rPr lang="en-US" dirty="0" smtClean="0">
                <a:latin typeface="Cambria"/>
                <a:cs typeface="Cambria"/>
              </a:rPr>
              <a:t>	One day, all men will be created equal.  Former slaves will unite with slave owners in brotherhood, people will be judged by their character rather that their race, and children of different colors will join hands with one another.</a:t>
            </a:r>
            <a:endParaRPr lang="en-US" dirty="0">
              <a:latin typeface="Cambria"/>
              <a:cs typeface="Cambria"/>
            </a:endParaRPr>
          </a:p>
        </p:txBody>
      </p:sp>
    </p:spTree>
  </p:cSld>
  <p:clrMapOvr>
    <a:masterClrMapping/>
  </p:clrMapOvr>
  <p:transition spd="med" advTm="5000">
    <p:fade/>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4" descr="liberty-bell_1_lg.gif"/>
          <p:cNvPicPr>
            <a:picLocks noChangeAspect="1"/>
          </p:cNvPicPr>
          <p:nvPr/>
        </p:nvPicPr>
        <p:blipFill>
          <a:blip r:embed="rId3">
            <a:alphaModFix amt="65000"/>
          </a:blip>
          <a:stretch>
            <a:fillRect/>
          </a:stretch>
        </p:blipFill>
        <p:spPr>
          <a:xfrm>
            <a:off x="1447800" y="0"/>
            <a:ext cx="5410200" cy="6858000"/>
          </a:xfrm>
          <a:prstGeom prst="rect">
            <a:avLst/>
          </a:prstGeom>
        </p:spPr>
      </p:pic>
      <p:sp>
        <p:nvSpPr>
          <p:cNvPr id="2" name="Title 1"/>
          <p:cNvSpPr>
            <a:spLocks noGrp="1"/>
          </p:cNvSpPr>
          <p:nvPr>
            <p:ph type="title"/>
          </p:nvPr>
        </p:nvSpPr>
        <p:spPr/>
        <p:txBody>
          <a:bodyPr>
            <a:normAutofit fontScale="90000"/>
          </a:bodyPr>
          <a:lstStyle/>
          <a:p>
            <a:r>
              <a:rPr lang="en-US" dirty="0" smtClean="0"/>
              <a:t>Section 8</a:t>
            </a:r>
            <a:br>
              <a:rPr lang="en-US" dirty="0" smtClean="0"/>
            </a:br>
            <a:r>
              <a:rPr lang="en-US" dirty="0" smtClean="0"/>
              <a:t>Let Freedom Ring</a:t>
            </a:r>
            <a:endParaRPr lang="en-US" dirty="0"/>
          </a:p>
        </p:txBody>
      </p:sp>
      <p:sp>
        <p:nvSpPr>
          <p:cNvPr id="3" name="Content Placeholder 2"/>
          <p:cNvSpPr>
            <a:spLocks noGrp="1"/>
          </p:cNvSpPr>
          <p:nvPr>
            <p:ph idx="1"/>
          </p:nvPr>
        </p:nvSpPr>
        <p:spPr/>
        <p:txBody>
          <a:bodyPr/>
          <a:lstStyle/>
          <a:p>
            <a:pPr>
              <a:buNone/>
            </a:pPr>
            <a:r>
              <a:rPr lang="en-US" dirty="0" smtClean="0"/>
              <a:t>	For America to be a great place, we all need to be equal. Let freedom ring!</a:t>
            </a:r>
            <a:endParaRPr lang="en-US" dirty="0"/>
          </a:p>
        </p:txBody>
      </p:sp>
    </p:spTree>
  </p:cSld>
  <p:clrMapOvr>
    <a:masterClrMapping/>
  </p:clrMapOvr>
  <p:transition spd="med" advTm="5000">
    <p:fade/>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86</TotalTime>
  <Words>326</Words>
  <Application>Microsoft Macintosh PowerPoint</Application>
  <PresentationFormat>On-screen Show (4:3)</PresentationFormat>
  <Paragraphs>28</Paragraphs>
  <Slides>9</Slides>
  <Notes>9</Notes>
  <HiddenSlides>0</HiddenSlides>
  <MMClips>0</MMClips>
  <ScaleCrop>false</ScaleCrop>
  <HeadingPairs>
    <vt:vector size="4" baseType="variant">
      <vt:variant>
        <vt:lpstr>Design Template</vt:lpstr>
      </vt:variant>
      <vt:variant>
        <vt:i4>1</vt:i4>
      </vt:variant>
      <vt:variant>
        <vt:lpstr>Slide Titles</vt:lpstr>
      </vt:variant>
      <vt:variant>
        <vt:i4>9</vt:i4>
      </vt:variant>
    </vt:vector>
  </HeadingPairs>
  <TitlesOfParts>
    <vt:vector size="10" baseType="lpstr">
      <vt:lpstr>Office Theme</vt:lpstr>
      <vt:lpstr>I HAVE A DREAM</vt:lpstr>
      <vt:lpstr>Section 1  Emancipation Proclamation </vt:lpstr>
      <vt:lpstr>Section 2 Unalienable Rights</vt:lpstr>
      <vt:lpstr>Section 3 Racial Justice</vt:lpstr>
      <vt:lpstr>Section 4 No Violence</vt:lpstr>
      <vt:lpstr>Section 5 Work with Whites</vt:lpstr>
      <vt:lpstr>Section 6 No Settling for Equality</vt:lpstr>
      <vt:lpstr>Section 7 Unite in Brotherhood</vt:lpstr>
      <vt:lpstr>Section 8 Let Freedom Ring</vt:lpstr>
    </vt:vector>
  </TitlesOfParts>
  <LinksUpToDate>false</LinksUpToDate>
  <SharedDoc>false</SharedDoc>
  <HyperlinksChanged>false</HyperlinksChanged>
  <AppVersion>12.0256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 HAVE A DREAM</dc:title>
  <dc:creator>Admin</dc:creator>
  <cp:lastModifiedBy>Drew Glaeser</cp:lastModifiedBy>
  <cp:revision>9</cp:revision>
  <dcterms:created xsi:type="dcterms:W3CDTF">2011-05-19T02:27:15Z</dcterms:created>
  <dcterms:modified xsi:type="dcterms:W3CDTF">2011-05-19T02:29:02Z</dcterms:modified>
</cp:coreProperties>
</file>